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ndara" panose="020E050203030302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2831A2"/>
    <a:srgbClr val="883C84"/>
    <a:srgbClr val="461B49"/>
    <a:srgbClr val="963488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9" autoAdjust="0"/>
    <p:restoredTop sz="73146" autoAdjust="0"/>
  </p:normalViewPr>
  <p:slideViewPr>
    <p:cSldViewPr>
      <p:cViewPr>
        <p:scale>
          <a:sx n="33" d="100"/>
          <a:sy n="33" d="100"/>
        </p:scale>
        <p:origin x="1819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cuments\Merged%20Datasets%20and%20Top%205%20Categori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cuments\Merged%20Datasets%20and%20Top%205%20Categori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Top</a:t>
            </a:r>
            <a:r>
              <a:rPr lang="en-US" sz="2800" baseline="0" dirty="0"/>
              <a:t> 5 Categories by aggregate "Popularity" score </a:t>
            </a:r>
          </a:p>
          <a:p>
            <a:pPr>
              <a:defRPr/>
            </a:pPr>
            <a:endParaRPr lang="en-US" dirty="0"/>
          </a:p>
        </c:rich>
      </c:tx>
      <c:layout>
        <c:manualLayout>
          <c:xMode val="edge"/>
          <c:yMode val="edge"/>
          <c:x val="0.23560196057277547"/>
          <c:y val="1.76214605030302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'[Merged Datasets and Top 5 Categories.xlsx]Top 5 Categories'!$B$1</c:f>
              <c:strCache>
                <c:ptCount val="1"/>
                <c:pt idx="0">
                  <c:v>Aggregate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'[Merged Datasets and Top 5 Categories.xlsx]Top 5 Categories'!$A$2:$A$6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living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'[Merged Datasets and Top 5 Categories.xlsx]Top 5 Categories'!$B$2:$B$6</c:f>
              <c:numCache>
                <c:formatCode>_(* #,##0_);_(* \(#,##0\);_(* "-"??_);_(@_)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DE-4112-A54E-35D5E15C1A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09155312"/>
        <c:axId val="509153152"/>
      </c:barChart>
      <c:catAx>
        <c:axId val="5091553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/>
                  <a:t>Categories</a:t>
                </a:r>
              </a:p>
            </c:rich>
          </c:tx>
          <c:layout>
            <c:manualLayout>
              <c:xMode val="edge"/>
              <c:yMode val="edge"/>
              <c:x val="1.2384113903353028E-2"/>
              <c:y val="0.489991611691461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153152"/>
        <c:crosses val="autoZero"/>
        <c:auto val="1"/>
        <c:lblAlgn val="ctr"/>
        <c:lblOffset val="100"/>
        <c:noMultiLvlLbl val="0"/>
      </c:catAx>
      <c:valAx>
        <c:axId val="509153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/>
                  <a:t>Aggregate</a:t>
                </a:r>
                <a:r>
                  <a:rPr lang="en-US" sz="2800" baseline="0" dirty="0"/>
                  <a:t> "Popularity" score</a:t>
                </a:r>
                <a:endParaRPr lang="en-US" sz="2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155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Popularity</a:t>
            </a:r>
            <a:r>
              <a:rPr lang="en-US" sz="2000" baseline="0" dirty="0"/>
              <a:t> percentage share from 5 categories </a:t>
            </a:r>
            <a:endParaRPr lang="en-US" sz="2000" dirty="0"/>
          </a:p>
        </c:rich>
      </c:tx>
      <c:layout>
        <c:manualLayout>
          <c:xMode val="edge"/>
          <c:yMode val="edge"/>
          <c:x val="0.32722655995829003"/>
          <c:y val="1.26582278481012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'[Merged Datasets and Top 5 Categories.xlsx]Top 5 Categories'!$B$1</c:f>
              <c:strCache>
                <c:ptCount val="1"/>
                <c:pt idx="0">
                  <c:v>Aggregate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080-4518-873D-8A1BC4A9CE9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080-4518-873D-8A1BC4A9CE9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080-4518-873D-8A1BC4A9CE9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080-4518-873D-8A1BC4A9CE9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080-4518-873D-8A1BC4A9CE9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21.4%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080-4518-873D-8A1BC4A9CE9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20.3%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C080-4518-873D-8A1BC4A9CE9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19.8%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C080-4518-873D-8A1BC4A9CE9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19.6%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C080-4518-873D-8A1BC4A9CE9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19.0%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C080-4518-873D-8A1BC4A9CE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'[Merged Datasets and Top 5 Categories.xlsx]Top 5 Categories'!$A$2:$A$6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living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'[Merged Datasets and Top 5 Categories.xlsx]Top 5 Categories'!$B$2:$B$6</c:f>
              <c:numCache>
                <c:formatCode>_(* #,##0.00_);_(* \(#,##0.00\);_(* "-"??_);_(@_)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080-4518-873D-8A1BC4A9CE9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sz="1600" b="1" dirty="0">
              <a:latin typeface="Candara" panose="020E0502030303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z="2400" dirty="0">
                <a:latin typeface="Candara" panose="020E0502030303020204" pitchFamily="34" charset="0"/>
              </a:rPr>
              <a:t>MONTH WITH MOST POSTS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569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 Analysis</a:t>
            </a:r>
          </a:p>
          <a:p>
            <a:pPr algn="ctr">
              <a:lnSpc>
                <a:spcPts val="11059"/>
              </a:lnSpc>
            </a:pP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172092" y="1170597"/>
            <a:ext cx="5706775" cy="1834220"/>
            <a:chOff x="-39077" y="-115684"/>
            <a:chExt cx="7609033" cy="2445629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-39077" y="-115684"/>
              <a:ext cx="7569956" cy="2445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400" spc="-21" dirty="0">
                  <a:solidFill>
                    <a:srgbClr val="000000"/>
                  </a:solidFill>
                  <a:latin typeface="Candara" panose="020E0502030303020204" pitchFamily="34" charset="0"/>
                </a:rPr>
                <a:t>ANALYSIS               </a:t>
              </a:r>
            </a:p>
            <a:p>
              <a:pPr>
                <a:lnSpc>
                  <a:spcPts val="2940"/>
                </a:lnSpc>
              </a:pPr>
              <a:endParaRPr lang="en-US" sz="2400" spc="-2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  <a:p>
              <a:pPr>
                <a:lnSpc>
                  <a:spcPts val="2940"/>
                </a:lnSpc>
              </a:pPr>
              <a:r>
                <a:rPr lang="en-US" sz="2000" spc="-21" dirty="0">
                  <a:solidFill>
                    <a:srgbClr val="000000"/>
                  </a:solidFill>
                  <a:latin typeface="Candara" panose="020E0502030303020204" pitchFamily="34" charset="0"/>
                </a:rPr>
                <a:t>Animals and science are the two most popular categories of content, showing that people enjoy “real-life and “factual “ content the most</a:t>
              </a:r>
              <a:r>
                <a:rPr lang="en-US" sz="20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.</a:t>
              </a: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201400" y="6504952"/>
            <a:ext cx="6065601" cy="2394084"/>
            <a:chOff x="-517512" y="-47625"/>
            <a:chExt cx="8087468" cy="3192117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-517512" y="404080"/>
              <a:ext cx="7569956" cy="2740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dirty="0">
                  <a:latin typeface="Candara" panose="020E0502030303020204" pitchFamily="34" charset="0"/>
                </a:rPr>
                <a:t>NEXT STEPS</a:t>
              </a:r>
            </a:p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Candara" panose="020E0502030303020204" pitchFamily="34" charset="0"/>
                </a:rPr>
                <a:t>This ad-hoc analysis is insightful ,but it’s time to take this analysis into large scale production for real-time understanding of your business. We can show you how to do this.</a:t>
              </a: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1DEFB2-122B-CFD2-4554-FA18EA586C95}"/>
              </a:ext>
            </a:extLst>
          </p:cNvPr>
          <p:cNvSpPr txBox="1"/>
          <p:nvPr/>
        </p:nvSpPr>
        <p:spPr>
          <a:xfrm>
            <a:off x="11172092" y="3767180"/>
            <a:ext cx="5677467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latin typeface="Candara" panose="020E0502030303020204" pitchFamily="34" charset="0"/>
              </a:rPr>
              <a:t>INSIGHT</a:t>
            </a:r>
          </a:p>
          <a:p>
            <a:pPr lvl="0"/>
            <a:endParaRPr lang="en-US" sz="2400" dirty="0">
              <a:latin typeface="Candara" panose="020E0502030303020204" pitchFamily="34" charset="0"/>
            </a:endParaRPr>
          </a:p>
          <a:p>
            <a:pPr lvl="0"/>
            <a:r>
              <a:rPr lang="en-US" sz="2000" dirty="0">
                <a:latin typeface="Candara" panose="020E0502030303020204" pitchFamily="34" charset="0"/>
              </a:rPr>
              <a:t>Food is a common theme with the top 5 categories with “Healthy Eating” ranking the highest. This may give an indication to the audience within your user base. You could use this insight to create a campaign and work with healthy eating brands to boost user engagement.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757705" y="2028890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                                        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Candara" panose="020E0502030303020204" pitchFamily="34" charset="0"/>
              </a:rPr>
              <a:t>                   Social Buzz is a fast growing technology unicorn that need to adapt quickly to its global  scale. </a:t>
            </a:r>
          </a:p>
          <a:p>
            <a:r>
              <a:rPr lang="en-US" sz="2000" dirty="0">
                <a:latin typeface="Candara" panose="020E0502030303020204" pitchFamily="34" charset="0"/>
              </a:rPr>
              <a:t>                           </a:t>
            </a:r>
          </a:p>
          <a:p>
            <a:r>
              <a:rPr lang="en-US" sz="2000" dirty="0">
                <a:latin typeface="Candara" panose="020E0502030303020204" pitchFamily="34" charset="0"/>
              </a:rPr>
              <a:t>                          Accenture has begun a 3-month POC focusing on these tasks:</a:t>
            </a:r>
          </a:p>
          <a:p>
            <a:endParaRPr lang="en-US" sz="2000" dirty="0">
              <a:latin typeface="Candara" panose="020E0502030303020204" pitchFamily="34" charset="0"/>
            </a:endParaRPr>
          </a:p>
          <a:p>
            <a:endParaRPr lang="en-US" sz="2000" dirty="0">
              <a:latin typeface="Candara" panose="020E0502030303020204" pitchFamily="34" charset="0"/>
            </a:endParaRPr>
          </a:p>
          <a:p>
            <a:r>
              <a:rPr lang="en-US" sz="2000" dirty="0">
                <a:latin typeface="Candara" panose="020E0502030303020204" pitchFamily="34" charset="0"/>
              </a:rPr>
              <a:t>                                        1)An audit of Social Buzz’s big data practice </a:t>
            </a:r>
          </a:p>
          <a:p>
            <a:r>
              <a:rPr lang="en-US" sz="2000" dirty="0">
                <a:latin typeface="Candara" panose="020E0502030303020204" pitchFamily="34" charset="0"/>
              </a:rPr>
              <a:t>                                        2)Recommendation for successful IPO</a:t>
            </a:r>
          </a:p>
          <a:p>
            <a:r>
              <a:rPr lang="en-US" sz="2000" dirty="0">
                <a:latin typeface="Candara" panose="020E0502030303020204" pitchFamily="34" charset="0"/>
              </a:rPr>
              <a:t>                                        3)Analysis to find Social Buzz’s top 5 most popular categories of content.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188013" y="1813752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>
                <a:latin typeface="Candara" panose="020E0502030303020204" pitchFamily="34" charset="0"/>
              </a:rPr>
              <a:t>                                        Over 100000 posts per day .</a:t>
            </a:r>
          </a:p>
          <a:p>
            <a:endParaRPr lang="en-AU" dirty="0">
              <a:latin typeface="Candara" panose="020E0502030303020204" pitchFamily="34" charset="0"/>
            </a:endParaRPr>
          </a:p>
          <a:p>
            <a:r>
              <a:rPr lang="en-AU" dirty="0">
                <a:latin typeface="Candara" panose="020E0502030303020204" pitchFamily="34" charset="0"/>
              </a:rPr>
              <a:t>                            </a:t>
            </a:r>
          </a:p>
          <a:p>
            <a:r>
              <a:rPr lang="en-AU" dirty="0">
                <a:latin typeface="Candara" panose="020E0502030303020204" pitchFamily="34" charset="0"/>
              </a:rPr>
              <a:t>                </a:t>
            </a:r>
          </a:p>
          <a:p>
            <a:r>
              <a:rPr lang="en-AU" dirty="0">
                <a:latin typeface="Candara" panose="020E0502030303020204" pitchFamily="34" charset="0"/>
              </a:rPr>
              <a:t>                                       36,500,000 pieces of content per year!</a:t>
            </a:r>
          </a:p>
          <a:p>
            <a:endParaRPr lang="en-AU" dirty="0">
              <a:latin typeface="Candara" panose="020E0502030303020204" pitchFamily="34" charset="0"/>
            </a:endParaRPr>
          </a:p>
          <a:p>
            <a:endParaRPr lang="en-AU" dirty="0">
              <a:latin typeface="Candara" panose="020E0502030303020204" pitchFamily="34" charset="0"/>
            </a:endParaRPr>
          </a:p>
          <a:p>
            <a:endParaRPr lang="en-AU" dirty="0">
              <a:latin typeface="Candara" panose="020E0502030303020204" pitchFamily="34" charset="0"/>
            </a:endParaRPr>
          </a:p>
          <a:p>
            <a:endParaRPr lang="en-AU" dirty="0">
              <a:latin typeface="Candara" panose="020E0502030303020204" pitchFamily="34" charset="0"/>
            </a:endParaRPr>
          </a:p>
          <a:p>
            <a:endParaRPr lang="en-AU" dirty="0">
              <a:latin typeface="Candara" panose="020E0502030303020204" pitchFamily="34" charset="0"/>
            </a:endParaRPr>
          </a:p>
          <a:p>
            <a:endParaRPr lang="en-AU" dirty="0">
              <a:latin typeface="Candara" panose="020E0502030303020204" pitchFamily="34" charset="0"/>
            </a:endParaRPr>
          </a:p>
          <a:p>
            <a:r>
              <a:rPr lang="en-AU" dirty="0">
                <a:latin typeface="Candara" panose="020E0502030303020204" pitchFamily="34" charset="0"/>
              </a:rPr>
              <a:t>                                         But how to capitalize  on it when there’s  so much ?</a:t>
            </a:r>
          </a:p>
          <a:p>
            <a:endParaRPr lang="en-AU" dirty="0">
              <a:latin typeface="Candara" panose="020E0502030303020204" pitchFamily="34" charset="0"/>
            </a:endParaRPr>
          </a:p>
          <a:p>
            <a:r>
              <a:rPr lang="en-AU" dirty="0">
                <a:latin typeface="Candara" panose="020E0502030303020204" pitchFamily="34" charset="0"/>
              </a:rPr>
              <a:t>                                        </a:t>
            </a:r>
          </a:p>
          <a:p>
            <a:r>
              <a:rPr lang="en-AU" dirty="0">
                <a:latin typeface="Candara" panose="020E0502030303020204" pitchFamily="34" charset="0"/>
              </a:rPr>
              <a:t>                                        Analysis to find  Social  Buzz’s  top 5 most  popular categories of content.</a:t>
            </a:r>
          </a:p>
          <a:p>
            <a:endParaRPr lang="en-AU" dirty="0">
              <a:latin typeface="Candara" panose="020E0502030303020204" pitchFamily="34" charset="0"/>
            </a:endParaRP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                                     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83543" y="7175018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24808" y="108880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FFA376-8ECF-06E1-8488-62E5504BAD75}"/>
              </a:ext>
            </a:extLst>
          </p:cNvPr>
          <p:cNvSpPr txBox="1"/>
          <p:nvPr/>
        </p:nvSpPr>
        <p:spPr>
          <a:xfrm>
            <a:off x="14278619" y="1710835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ndara" panose="020E0502030303020204" pitchFamily="34" charset="0"/>
              </a:rPr>
              <a:t>Andrew Flaming</a:t>
            </a:r>
          </a:p>
          <a:p>
            <a:r>
              <a:rPr lang="en-US" dirty="0">
                <a:latin typeface="Candara" panose="020E0502030303020204" pitchFamily="34" charset="0"/>
              </a:rPr>
              <a:t>Chief Technical Architect</a:t>
            </a:r>
          </a:p>
          <a:p>
            <a:pPr lvl="0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356694-4EB1-02DC-05CB-AC6C7F9A1BC3}"/>
              </a:ext>
            </a:extLst>
          </p:cNvPr>
          <p:cNvSpPr txBox="1"/>
          <p:nvPr/>
        </p:nvSpPr>
        <p:spPr>
          <a:xfrm>
            <a:off x="14303464" y="4705721"/>
            <a:ext cx="11715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latin typeface="Candara" panose="020E0502030303020204" pitchFamily="34" charset="0"/>
              </a:rPr>
              <a:t>Marcus </a:t>
            </a:r>
            <a:r>
              <a:rPr lang="en-US" sz="1800" b="1" dirty="0" err="1">
                <a:latin typeface="Candara" panose="020E0502030303020204" pitchFamily="34" charset="0"/>
              </a:rPr>
              <a:t>Rompton</a:t>
            </a:r>
            <a:endParaRPr lang="en-US" sz="1800" b="1" dirty="0">
              <a:latin typeface="Candara" panose="020E0502030303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95763F-C60D-D105-D564-00B46A74A15B}"/>
              </a:ext>
            </a:extLst>
          </p:cNvPr>
          <p:cNvSpPr txBox="1"/>
          <p:nvPr/>
        </p:nvSpPr>
        <p:spPr>
          <a:xfrm>
            <a:off x="14303464" y="4993792"/>
            <a:ext cx="13000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b="0" dirty="0">
                <a:latin typeface="Candara" panose="020E0502030303020204" pitchFamily="34" charset="0"/>
              </a:rPr>
              <a:t>Senior Principle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26B247-6C18-B0ED-487A-E117CC64B3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60" t="25719" r="26148" b="29260"/>
          <a:stretch/>
        </p:blipFill>
        <p:spPr>
          <a:xfrm rot="5400000">
            <a:off x="11395024" y="7019340"/>
            <a:ext cx="2143653" cy="2155210"/>
          </a:xfrm>
          <a:prstGeom prst="ellipse">
            <a:avLst/>
          </a:prstGeom>
          <a:ln w="63500" cap="rnd">
            <a:solidFill>
              <a:srgbClr val="2831A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78AAE74-F37F-D6A3-56C7-92E1F6D3C0BE}"/>
              </a:ext>
            </a:extLst>
          </p:cNvPr>
          <p:cNvSpPr txBox="1"/>
          <p:nvPr/>
        </p:nvSpPr>
        <p:spPr>
          <a:xfrm>
            <a:off x="14058632" y="7725735"/>
            <a:ext cx="13656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b="1" dirty="0" err="1">
                <a:latin typeface="Candara" panose="020E0502030303020204" pitchFamily="34" charset="0"/>
              </a:rPr>
              <a:t>Ifeoluwa</a:t>
            </a:r>
            <a:r>
              <a:rPr lang="en-US" sz="1800" b="1" dirty="0">
                <a:latin typeface="Candara" panose="020E0502030303020204" pitchFamily="34" charset="0"/>
              </a:rPr>
              <a:t> Adebiyi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301D06-78AB-92CC-CE2F-9764A6C8639A}"/>
              </a:ext>
            </a:extLst>
          </p:cNvPr>
          <p:cNvSpPr txBox="1"/>
          <p:nvPr/>
        </p:nvSpPr>
        <p:spPr>
          <a:xfrm>
            <a:off x="14275306" y="8095067"/>
            <a:ext cx="13964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b="0" dirty="0">
                <a:latin typeface="Candara" panose="020E0502030303020204" pitchFamily="34" charset="0"/>
              </a:rPr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6337EE-9C66-05B6-5D6D-02A17D656C17}"/>
              </a:ext>
            </a:extLst>
          </p:cNvPr>
          <p:cNvSpPr txBox="1"/>
          <p:nvPr/>
        </p:nvSpPr>
        <p:spPr>
          <a:xfrm>
            <a:off x="4236623" y="137235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>
                <a:latin typeface="Candara" panose="020E0502030303020204" pitchFamily="34" charset="0"/>
              </a:rPr>
              <a:t>Data Understanding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04BB00-8A77-09F9-57A3-119D38D9742C}"/>
              </a:ext>
            </a:extLst>
          </p:cNvPr>
          <p:cNvSpPr txBox="1"/>
          <p:nvPr/>
        </p:nvSpPr>
        <p:spPr>
          <a:xfrm>
            <a:off x="5774054" y="2962046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>
                <a:latin typeface="Candara" panose="020E0502030303020204" pitchFamily="34" charset="0"/>
              </a:rPr>
              <a:t>Data Cleaning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00AC25-AAAC-5895-5397-09997322DB36}"/>
              </a:ext>
            </a:extLst>
          </p:cNvPr>
          <p:cNvSpPr txBox="1"/>
          <p:nvPr/>
        </p:nvSpPr>
        <p:spPr>
          <a:xfrm>
            <a:off x="7675673" y="470294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>
                <a:latin typeface="Candara" panose="020E0502030303020204" pitchFamily="34" charset="0"/>
              </a:rPr>
              <a:t>Data Modelling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7F090A-E03E-4D54-22FC-76A452DC952D}"/>
              </a:ext>
            </a:extLst>
          </p:cNvPr>
          <p:cNvSpPr txBox="1"/>
          <p:nvPr/>
        </p:nvSpPr>
        <p:spPr>
          <a:xfrm>
            <a:off x="9410837" y="6373276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>
                <a:latin typeface="Candara" panose="020E0502030303020204" pitchFamily="34" charset="0"/>
              </a:rPr>
              <a:t>Data Analysis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610865-581E-D53E-070C-DFE5530BA24B}"/>
              </a:ext>
            </a:extLst>
          </p:cNvPr>
          <p:cNvSpPr txBox="1"/>
          <p:nvPr/>
        </p:nvSpPr>
        <p:spPr>
          <a:xfrm>
            <a:off x="11337710" y="8048961"/>
            <a:ext cx="928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>
                <a:latin typeface="Candara" panose="020E0502030303020204" pitchFamily="34" charset="0"/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1324A0-65B4-8315-A98D-F7235EE4205D}"/>
              </a:ext>
            </a:extLst>
          </p:cNvPr>
          <p:cNvSpPr txBox="1"/>
          <p:nvPr/>
        </p:nvSpPr>
        <p:spPr>
          <a:xfrm>
            <a:off x="2127159" y="3325976"/>
            <a:ext cx="105043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5400" dirty="0">
                <a:solidFill>
                  <a:srgbClr val="A100FF"/>
                </a:solidFill>
                <a:latin typeface="Candara" panose="020E0502030303020204" pitchFamily="34" charset="0"/>
              </a:rPr>
              <a:t>  16                               1897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94B53C-BD4D-428F-8D21-C2764D730FBE}"/>
              </a:ext>
            </a:extLst>
          </p:cNvPr>
          <p:cNvSpPr txBox="1"/>
          <p:nvPr/>
        </p:nvSpPr>
        <p:spPr>
          <a:xfrm>
            <a:off x="12670342" y="3345026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5400" dirty="0">
                <a:solidFill>
                  <a:srgbClr val="A100FF"/>
                </a:solidFill>
                <a:latin typeface="Candara" panose="020E0502030303020204" pitchFamily="34" charset="0"/>
              </a:rPr>
              <a:t>JANUARY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93F9E4-5F3D-8F82-759A-AEC683C50899}"/>
              </a:ext>
            </a:extLst>
          </p:cNvPr>
          <p:cNvSpPr txBox="1"/>
          <p:nvPr/>
        </p:nvSpPr>
        <p:spPr>
          <a:xfrm>
            <a:off x="2127159" y="4980290"/>
            <a:ext cx="109061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UNIQUE CATEGORIES                                            REACTION TO “ANIMAL” POSTS</a:t>
            </a:r>
          </a:p>
          <a:p>
            <a:pPr lvl="0"/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81E14E-0CD2-1398-E017-2086CFE437B7}"/>
              </a:ext>
            </a:extLst>
          </p:cNvPr>
          <p:cNvSpPr txBox="1"/>
          <p:nvPr/>
        </p:nvSpPr>
        <p:spPr>
          <a:xfrm>
            <a:off x="13087839" y="4980290"/>
            <a:ext cx="10906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dirty="0">
                <a:latin typeface="Candara" panose="020E0502030303020204" pitchFamily="34" charset="0"/>
              </a:rPr>
              <a:t>MONTH WITH 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B5830DA1-2228-633F-7EDF-0580A330A4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8456220"/>
              </p:ext>
            </p:extLst>
          </p:nvPr>
        </p:nvGraphicFramePr>
        <p:xfrm>
          <a:off x="3833661" y="2063040"/>
          <a:ext cx="11280581" cy="6486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839E5600-3067-D4C0-8BEC-8EDD8E9F50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7485854"/>
              </p:ext>
            </p:extLst>
          </p:nvPr>
        </p:nvGraphicFramePr>
        <p:xfrm>
          <a:off x="5238262" y="1943100"/>
          <a:ext cx="9620738" cy="601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357</Words>
  <Application>Microsoft Office PowerPoint</Application>
  <PresentationFormat>Custom</PresentationFormat>
  <Paragraphs>128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Candara</vt:lpstr>
      <vt:lpstr>Clear Sans Regular Bold</vt:lpstr>
      <vt:lpstr>Graphik Regular</vt:lpstr>
      <vt:lpstr>Calibri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fruitadebiyi090@gmail.com</cp:lastModifiedBy>
  <cp:revision>15</cp:revision>
  <dcterms:created xsi:type="dcterms:W3CDTF">2006-08-16T00:00:00Z</dcterms:created>
  <dcterms:modified xsi:type="dcterms:W3CDTF">2025-03-10T09:26:35Z</dcterms:modified>
  <dc:identifier>DAEhDyfaYKE</dc:identifier>
</cp:coreProperties>
</file>